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1024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5CA9C-5296-45E6-AB9A-CF14523F82A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A30A-5536-43E5-B7A3-AABA6CC58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0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A30A-5536-43E5-B7A3-AABA6CC585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A30A-5536-43E5-B7A3-AABA6CC585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7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5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0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8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6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6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and black circular object with a black circle&#10;&#10;Description automatically generated">
            <a:extLst>
              <a:ext uri="{FF2B5EF4-FFF2-40B4-BE49-F238E27FC236}">
                <a16:creationId xmlns:a16="http://schemas.microsoft.com/office/drawing/2014/main" id="{D05CEF11-175B-F3F6-0817-B6C8058F43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63863" y="144145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63021-1897-C8CF-5C1C-2ECB882BD653}"/>
              </a:ext>
            </a:extLst>
          </p:cNvPr>
          <p:cNvSpPr txBox="1"/>
          <p:nvPr/>
        </p:nvSpPr>
        <p:spPr>
          <a:xfrm>
            <a:off x="54023" y="326902"/>
            <a:ext cx="7588155" cy="1114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Heartbeat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C6BE3-4692-A6D9-5981-146BF1D6FF56}"/>
              </a:ext>
            </a:extLst>
          </p:cNvPr>
          <p:cNvSpPr txBox="1"/>
          <p:nvPr/>
        </p:nvSpPr>
        <p:spPr>
          <a:xfrm>
            <a:off x="4669285" y="2044937"/>
            <a:ext cx="7588155" cy="1114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ubber</a:t>
            </a: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Damper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74894-4111-90E9-8E2A-84B5629D6B81}"/>
              </a:ext>
            </a:extLst>
          </p:cNvPr>
          <p:cNvSpPr txBox="1"/>
          <p:nvPr/>
        </p:nvSpPr>
        <p:spPr>
          <a:xfrm>
            <a:off x="5041019" y="4293112"/>
            <a:ext cx="7588155" cy="1114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Capacitive Touch</a:t>
            </a:r>
            <a:endParaRPr 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49524602-4584-D93B-0267-940A7C7C2A02}"/>
              </a:ext>
            </a:extLst>
          </p:cNvPr>
          <p:cNvSpPr/>
          <p:nvPr/>
        </p:nvSpPr>
        <p:spPr>
          <a:xfrm>
            <a:off x="5896609" y="5108575"/>
            <a:ext cx="1197695" cy="0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1593850"/>
              <a:gd name="connsiteY0" fmla="*/ 0 h 0"/>
              <a:gd name="connsiteX1" fmla="*/ 1593850 w 1593850"/>
              <a:gd name="connsiteY1" fmla="*/ 0 h 0"/>
              <a:gd name="connsiteX0" fmla="*/ 0 w 7578"/>
              <a:gd name="connsiteY0" fmla="*/ 0 h 0"/>
              <a:gd name="connsiteX1" fmla="*/ 7578 w 7578"/>
              <a:gd name="connsiteY1" fmla="*/ 5080 h 0"/>
              <a:gd name="connsiteX0" fmla="*/ 0 w 10000"/>
              <a:gd name="connsiteY0" fmla="*/ 0 h 0"/>
              <a:gd name="connsiteX1" fmla="*/ 10000 w 10000"/>
              <a:gd name="connsiteY1" fmla="*/ -15240 h 0"/>
              <a:gd name="connsiteX0" fmla="*/ 0 w 9958"/>
              <a:gd name="connsiteY0" fmla="*/ 0 h 0"/>
              <a:gd name="connsiteX1" fmla="*/ 9958 w 9958"/>
              <a:gd name="connsiteY1" fmla="*/ 15240 h 0"/>
              <a:gd name="connsiteX0" fmla="*/ 0 w 9958"/>
              <a:gd name="connsiteY0" fmla="*/ 0 h 0"/>
              <a:gd name="connsiteX1" fmla="*/ 9958 w 9958"/>
              <a:gd name="connsiteY1" fmla="*/ -15240 h 0"/>
              <a:gd name="connsiteX0" fmla="*/ 0 w 10000"/>
              <a:gd name="connsiteY0" fmla="*/ 0 h 0"/>
              <a:gd name="connsiteX1" fmla="*/ 10000 w 10000"/>
              <a:gd name="connsiteY1" fmla="*/ 19050 h 0"/>
              <a:gd name="connsiteX0" fmla="*/ 0 w 10000"/>
              <a:gd name="connsiteY0" fmla="*/ 0 h 0"/>
              <a:gd name="connsiteX1" fmla="*/ 10000 w 10000"/>
              <a:gd name="connsiteY1" fmla="*/ -4763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>
                <a:moveTo>
                  <a:pt x="0" y="0"/>
                </a:moveTo>
                <a:lnTo>
                  <a:pt x="10000" y="-4763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277F661A-26DC-6863-39EF-76BE06548F90}"/>
              </a:ext>
            </a:extLst>
          </p:cNvPr>
          <p:cNvSpPr/>
          <p:nvPr/>
        </p:nvSpPr>
        <p:spPr>
          <a:xfrm>
            <a:off x="5188793" y="2872918"/>
            <a:ext cx="1657350" cy="1022350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2673350"/>
              <a:gd name="connsiteY0" fmla="*/ 1009650 h 1009650"/>
              <a:gd name="connsiteX1" fmla="*/ 1257300 w 2673350"/>
              <a:gd name="connsiteY1" fmla="*/ 0 h 1009650"/>
              <a:gd name="connsiteX2" fmla="*/ 2673350 w 2673350"/>
              <a:gd name="connsiteY2" fmla="*/ 6350 h 1009650"/>
              <a:gd name="connsiteX0" fmla="*/ 0 w 1625600"/>
              <a:gd name="connsiteY0" fmla="*/ 1009650 h 1009650"/>
              <a:gd name="connsiteX1" fmla="*/ 1257300 w 1625600"/>
              <a:gd name="connsiteY1" fmla="*/ 0 h 1009650"/>
              <a:gd name="connsiteX2" fmla="*/ 1625600 w 1625600"/>
              <a:gd name="connsiteY2" fmla="*/ 6350 h 1009650"/>
              <a:gd name="connsiteX0" fmla="*/ 0 w 1657350"/>
              <a:gd name="connsiteY0" fmla="*/ 1022350 h 1022350"/>
              <a:gd name="connsiteX1" fmla="*/ 1257300 w 1657350"/>
              <a:gd name="connsiteY1" fmla="*/ 12700 h 1022350"/>
              <a:gd name="connsiteX2" fmla="*/ 1657350 w 1657350"/>
              <a:gd name="connsiteY2" fmla="*/ 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022350">
                <a:moveTo>
                  <a:pt x="0" y="1022350"/>
                </a:moveTo>
                <a:lnTo>
                  <a:pt x="1257300" y="12700"/>
                </a:lnTo>
                <a:lnTo>
                  <a:pt x="1657350" y="0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6BA7DB-5349-BBD9-6B88-3B0B999DF52A}"/>
              </a:ext>
            </a:extLst>
          </p:cNvPr>
          <p:cNvGrpSpPr/>
          <p:nvPr/>
        </p:nvGrpSpPr>
        <p:grpSpPr>
          <a:xfrm>
            <a:off x="818351" y="2405718"/>
            <a:ext cx="5234358" cy="4524730"/>
            <a:chOff x="808719" y="2400638"/>
            <a:chExt cx="5234358" cy="45247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4600C6-AC09-B9BE-6A75-D900B79C15AC}"/>
                </a:ext>
              </a:extLst>
            </p:cNvPr>
            <p:cNvGrpSpPr/>
            <p:nvPr/>
          </p:nvGrpSpPr>
          <p:grpSpPr>
            <a:xfrm>
              <a:off x="808719" y="2400640"/>
              <a:ext cx="4524728" cy="4524728"/>
              <a:chOff x="435631" y="2410800"/>
              <a:chExt cx="4524728" cy="4524728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1E7B254F-68CC-1A20-1524-CC4F5BD7C6FD}"/>
                  </a:ext>
                </a:extLst>
              </p:cNvPr>
              <p:cNvSpPr/>
              <p:nvPr/>
            </p:nvSpPr>
            <p:spPr>
              <a:xfrm rot="17100000">
                <a:off x="435631" y="2410800"/>
                <a:ext cx="4524728" cy="4524728"/>
              </a:xfrm>
              <a:prstGeom prst="arc">
                <a:avLst>
                  <a:gd name="adj1" fmla="val 17602513"/>
                  <a:gd name="adj2" fmla="val 19776772"/>
                </a:avLst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97F4A43-AEA9-AC48-7B9F-41732A888E61}"/>
                  </a:ext>
                </a:extLst>
              </p:cNvPr>
              <p:cNvSpPr/>
              <p:nvPr/>
            </p:nvSpPr>
            <p:spPr>
              <a:xfrm rot="17100000">
                <a:off x="739505" y="2714672"/>
                <a:ext cx="3916981" cy="3916981"/>
              </a:xfrm>
              <a:prstGeom prst="arc">
                <a:avLst>
                  <a:gd name="adj1" fmla="val 17943924"/>
                  <a:gd name="adj2" fmla="val 19390108"/>
                </a:avLst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BC88A8-E9CE-3CA8-C719-D492BCD4B11C}"/>
                </a:ext>
              </a:extLst>
            </p:cNvPr>
            <p:cNvGrpSpPr/>
            <p:nvPr/>
          </p:nvGrpSpPr>
          <p:grpSpPr>
            <a:xfrm flipH="1">
              <a:off x="1518349" y="2400638"/>
              <a:ext cx="4524728" cy="4524728"/>
              <a:chOff x="435631" y="2410800"/>
              <a:chExt cx="4524728" cy="4524728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63AE6B5-6A9E-DF93-0FB7-3E0CFB247BFE}"/>
                  </a:ext>
                </a:extLst>
              </p:cNvPr>
              <p:cNvSpPr/>
              <p:nvPr/>
            </p:nvSpPr>
            <p:spPr>
              <a:xfrm rot="17100000">
                <a:off x="435631" y="2410800"/>
                <a:ext cx="4524728" cy="4524728"/>
              </a:xfrm>
              <a:prstGeom prst="arc">
                <a:avLst>
                  <a:gd name="adj1" fmla="val 17602513"/>
                  <a:gd name="adj2" fmla="val 19776772"/>
                </a:avLst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95537F18-0E49-02E3-FCB7-626B79F8DF18}"/>
                  </a:ext>
                </a:extLst>
              </p:cNvPr>
              <p:cNvSpPr/>
              <p:nvPr/>
            </p:nvSpPr>
            <p:spPr>
              <a:xfrm rot="17100000">
                <a:off x="739505" y="2714672"/>
                <a:ext cx="3916981" cy="3916981"/>
              </a:xfrm>
              <a:prstGeom prst="arc">
                <a:avLst>
                  <a:gd name="adj1" fmla="val 17943924"/>
                  <a:gd name="adj2" fmla="val 19390108"/>
                </a:avLst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734FB79E-4D23-E5C2-B7CF-73CC7B94071E}"/>
              </a:ext>
            </a:extLst>
          </p:cNvPr>
          <p:cNvSpPr/>
          <p:nvPr/>
        </p:nvSpPr>
        <p:spPr>
          <a:xfrm>
            <a:off x="5497152" y="4060824"/>
            <a:ext cx="2747688" cy="45719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1593850"/>
              <a:gd name="connsiteY0" fmla="*/ 0 h 0"/>
              <a:gd name="connsiteX1" fmla="*/ 1593850 w 1593850"/>
              <a:gd name="connsiteY1" fmla="*/ 0 h 0"/>
              <a:gd name="connsiteX0" fmla="*/ 0 w 7578"/>
              <a:gd name="connsiteY0" fmla="*/ 0 h 0"/>
              <a:gd name="connsiteX1" fmla="*/ 7578 w 7578"/>
              <a:gd name="connsiteY1" fmla="*/ 5080 h 0"/>
              <a:gd name="connsiteX0" fmla="*/ 0 w 10000"/>
              <a:gd name="connsiteY0" fmla="*/ 0 h 0"/>
              <a:gd name="connsiteX1" fmla="*/ 10000 w 10000"/>
              <a:gd name="connsiteY1" fmla="*/ -15240 h 0"/>
              <a:gd name="connsiteX0" fmla="*/ 0 w 9958"/>
              <a:gd name="connsiteY0" fmla="*/ 0 h 0"/>
              <a:gd name="connsiteX1" fmla="*/ 9958 w 9958"/>
              <a:gd name="connsiteY1" fmla="*/ 15240 h 0"/>
              <a:gd name="connsiteX0" fmla="*/ 0 w 9958"/>
              <a:gd name="connsiteY0" fmla="*/ 0 h 0"/>
              <a:gd name="connsiteX1" fmla="*/ 9958 w 9958"/>
              <a:gd name="connsiteY1" fmla="*/ -15240 h 0"/>
              <a:gd name="connsiteX0" fmla="*/ 0 w 10000"/>
              <a:gd name="connsiteY0" fmla="*/ 0 h 0"/>
              <a:gd name="connsiteX1" fmla="*/ 10000 w 10000"/>
              <a:gd name="connsiteY1" fmla="*/ 19050 h 0"/>
              <a:gd name="connsiteX0" fmla="*/ 0 w 10000"/>
              <a:gd name="connsiteY0" fmla="*/ 0 h 0"/>
              <a:gd name="connsiteX1" fmla="*/ 10000 w 10000"/>
              <a:gd name="connsiteY1" fmla="*/ -4763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>
                <a:moveTo>
                  <a:pt x="0" y="0"/>
                </a:moveTo>
                <a:lnTo>
                  <a:pt x="10000" y="-4763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9389F-AD60-6809-1369-A9949BE22EFB}"/>
              </a:ext>
            </a:extLst>
          </p:cNvPr>
          <p:cNvSpPr txBox="1"/>
          <p:nvPr/>
        </p:nvSpPr>
        <p:spPr>
          <a:xfrm>
            <a:off x="5891114" y="3229483"/>
            <a:ext cx="7588155" cy="1114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LED Indicator</a:t>
            </a:r>
            <a:endParaRPr lang="en-US" sz="3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97036C-DD3B-0FA5-0039-6BB696C57334}"/>
              </a:ext>
            </a:extLst>
          </p:cNvPr>
          <p:cNvSpPr txBox="1"/>
          <p:nvPr/>
        </p:nvSpPr>
        <p:spPr>
          <a:xfrm>
            <a:off x="-331585" y="1879381"/>
            <a:ext cx="7588155" cy="1114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Haptic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Heartbeat</a:t>
            </a:r>
          </a:p>
        </p:txBody>
      </p:sp>
    </p:spTree>
    <p:extLst>
      <p:ext uri="{BB962C8B-B14F-4D97-AF65-F5344CB8AC3E}">
        <p14:creationId xmlns:p14="http://schemas.microsoft.com/office/powerpoint/2010/main" val="80700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circular object with a black circle&#10;&#10;Description automatically generated">
            <a:extLst>
              <a:ext uri="{FF2B5EF4-FFF2-40B4-BE49-F238E27FC236}">
                <a16:creationId xmlns:a16="http://schemas.microsoft.com/office/drawing/2014/main" id="{4146DA86-CEB7-98FF-08BB-8AD26319D4AF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95930" y="2135103"/>
            <a:ext cx="8396263" cy="4722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32F2FA-332F-177B-CA6D-8A63847FA309}"/>
              </a:ext>
            </a:extLst>
          </p:cNvPr>
          <p:cNvSpPr txBox="1"/>
          <p:nvPr/>
        </p:nvSpPr>
        <p:spPr>
          <a:xfrm>
            <a:off x="705173" y="704850"/>
            <a:ext cx="7588155" cy="1536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+mj-lt"/>
                <a:ea typeface="+mj-ea"/>
                <a:cs typeface="+mj-cs"/>
              </a:rPr>
              <a:t>Programmable</a:t>
            </a:r>
            <a:r>
              <a:rPr lang="en-GB" dirty="0">
                <a:latin typeface="+mj-lt"/>
                <a:ea typeface="+mj-ea"/>
                <a:cs typeface="+mj-cs"/>
              </a:rPr>
              <a:t> Heartbeat Patterns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+mj-lt"/>
                <a:ea typeface="+mj-ea"/>
                <a:cs typeface="+mj-cs"/>
              </a:rPr>
              <a:t>Crisp &amp; Realistic: </a:t>
            </a:r>
            <a:r>
              <a:rPr lang="en-GB" dirty="0">
                <a:latin typeface="+mj-lt"/>
                <a:ea typeface="+mj-ea"/>
                <a:cs typeface="+mj-cs"/>
              </a:rPr>
              <a:t>Advanced Linear Resonance Haptics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+mj-lt"/>
                <a:ea typeface="+mj-ea"/>
                <a:cs typeface="+mj-cs"/>
              </a:rPr>
              <a:t>Low Production Cost </a:t>
            </a:r>
            <a:r>
              <a:rPr lang="en-GB" dirty="0">
                <a:latin typeface="+mj-lt"/>
                <a:ea typeface="+mj-ea"/>
                <a:cs typeface="+mj-cs"/>
              </a:rPr>
              <a:t>of ~$15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+mj-lt"/>
                <a:ea typeface="+mj-ea"/>
                <a:cs typeface="+mj-cs"/>
              </a:rPr>
              <a:t>Multitude of Products </a:t>
            </a:r>
            <a:r>
              <a:rPr lang="en-GB" dirty="0">
                <a:latin typeface="+mj-lt"/>
                <a:ea typeface="+mj-ea"/>
                <a:cs typeface="+mj-cs"/>
              </a:rPr>
              <a:t>with One Device</a:t>
            </a:r>
          </a:p>
        </p:txBody>
      </p:sp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C90BD13A-8A09-B532-EBA5-9FFA03FE862E}"/>
              </a:ext>
            </a:extLst>
          </p:cNvPr>
          <p:cNvSpPr/>
          <p:nvPr/>
        </p:nvSpPr>
        <p:spPr>
          <a:xfrm>
            <a:off x="5099893" y="3161687"/>
            <a:ext cx="1657350" cy="1022350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2673350"/>
              <a:gd name="connsiteY0" fmla="*/ 1009650 h 1009650"/>
              <a:gd name="connsiteX1" fmla="*/ 1257300 w 2673350"/>
              <a:gd name="connsiteY1" fmla="*/ 0 h 1009650"/>
              <a:gd name="connsiteX2" fmla="*/ 2673350 w 2673350"/>
              <a:gd name="connsiteY2" fmla="*/ 6350 h 1009650"/>
              <a:gd name="connsiteX0" fmla="*/ 0 w 1625600"/>
              <a:gd name="connsiteY0" fmla="*/ 1009650 h 1009650"/>
              <a:gd name="connsiteX1" fmla="*/ 1257300 w 1625600"/>
              <a:gd name="connsiteY1" fmla="*/ 0 h 1009650"/>
              <a:gd name="connsiteX2" fmla="*/ 1625600 w 1625600"/>
              <a:gd name="connsiteY2" fmla="*/ 6350 h 1009650"/>
              <a:gd name="connsiteX0" fmla="*/ 0 w 1657350"/>
              <a:gd name="connsiteY0" fmla="*/ 1022350 h 1022350"/>
              <a:gd name="connsiteX1" fmla="*/ 1257300 w 1657350"/>
              <a:gd name="connsiteY1" fmla="*/ 12700 h 1022350"/>
              <a:gd name="connsiteX2" fmla="*/ 1657350 w 1657350"/>
              <a:gd name="connsiteY2" fmla="*/ 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022350">
                <a:moveTo>
                  <a:pt x="0" y="1022350"/>
                </a:moveTo>
                <a:lnTo>
                  <a:pt x="1257300" y="12700"/>
                </a:lnTo>
                <a:lnTo>
                  <a:pt x="1657350" y="0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80C1C-840D-0865-FB0A-CBE5885FBD00}"/>
              </a:ext>
            </a:extLst>
          </p:cNvPr>
          <p:cNvSpPr txBox="1"/>
          <p:nvPr/>
        </p:nvSpPr>
        <p:spPr>
          <a:xfrm>
            <a:off x="6841451" y="2833319"/>
            <a:ext cx="4302799" cy="72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Wearable Sleep &amp; Wake Assistant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for Grown-Ups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9F8247-37BA-DA59-70F8-238AB0BCA45A}"/>
              </a:ext>
            </a:extLst>
          </p:cNvPr>
          <p:cNvSpPr txBox="1"/>
          <p:nvPr/>
        </p:nvSpPr>
        <p:spPr>
          <a:xfrm>
            <a:off x="6900333" y="4163906"/>
            <a:ext cx="4618567" cy="72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Bed-Mounted Sleep Inducer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for Babies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D0F6D-A65B-20CE-F66D-C42325764A1E}"/>
              </a:ext>
            </a:extLst>
          </p:cNvPr>
          <p:cNvSpPr txBox="1"/>
          <p:nvPr/>
        </p:nvSpPr>
        <p:spPr>
          <a:xfrm>
            <a:off x="6900332" y="5435454"/>
            <a:ext cx="4618567" cy="529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Plush Toy with realistic heartbeat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794FEC46-EB95-ADFB-C589-EED3CFAC5FFB}"/>
              </a:ext>
            </a:extLst>
          </p:cNvPr>
          <p:cNvSpPr/>
          <p:nvPr/>
        </p:nvSpPr>
        <p:spPr>
          <a:xfrm flipV="1">
            <a:off x="5099893" y="4745249"/>
            <a:ext cx="1657350" cy="1022350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2673350"/>
              <a:gd name="connsiteY0" fmla="*/ 1009650 h 1009650"/>
              <a:gd name="connsiteX1" fmla="*/ 1257300 w 2673350"/>
              <a:gd name="connsiteY1" fmla="*/ 0 h 1009650"/>
              <a:gd name="connsiteX2" fmla="*/ 2673350 w 2673350"/>
              <a:gd name="connsiteY2" fmla="*/ 6350 h 1009650"/>
              <a:gd name="connsiteX0" fmla="*/ 0 w 1625600"/>
              <a:gd name="connsiteY0" fmla="*/ 1009650 h 1009650"/>
              <a:gd name="connsiteX1" fmla="*/ 1257300 w 1625600"/>
              <a:gd name="connsiteY1" fmla="*/ 0 h 1009650"/>
              <a:gd name="connsiteX2" fmla="*/ 1625600 w 1625600"/>
              <a:gd name="connsiteY2" fmla="*/ 6350 h 1009650"/>
              <a:gd name="connsiteX0" fmla="*/ 0 w 1657350"/>
              <a:gd name="connsiteY0" fmla="*/ 1022350 h 1022350"/>
              <a:gd name="connsiteX1" fmla="*/ 1257300 w 1657350"/>
              <a:gd name="connsiteY1" fmla="*/ 12700 h 1022350"/>
              <a:gd name="connsiteX2" fmla="*/ 1657350 w 1657350"/>
              <a:gd name="connsiteY2" fmla="*/ 0 h 10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1022350">
                <a:moveTo>
                  <a:pt x="0" y="1022350"/>
                </a:moveTo>
                <a:lnTo>
                  <a:pt x="1257300" y="12700"/>
                </a:lnTo>
                <a:lnTo>
                  <a:pt x="1657350" y="0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-form: Shape 25">
            <a:extLst>
              <a:ext uri="{FF2B5EF4-FFF2-40B4-BE49-F238E27FC236}">
                <a16:creationId xmlns:a16="http://schemas.microsoft.com/office/drawing/2014/main" id="{2B317F57-0387-BB07-22C2-68E4334399F6}"/>
              </a:ext>
            </a:extLst>
          </p:cNvPr>
          <p:cNvSpPr/>
          <p:nvPr/>
        </p:nvSpPr>
        <p:spPr>
          <a:xfrm>
            <a:off x="5088084" y="4480159"/>
            <a:ext cx="1657350" cy="54186"/>
          </a:xfrm>
          <a:custGeom>
            <a:avLst/>
            <a:gdLst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57841"/>
              <a:gd name="connsiteX1" fmla="*/ 1555750 w 2584450"/>
              <a:gd name="connsiteY1" fmla="*/ 882650 h 957841"/>
              <a:gd name="connsiteX2" fmla="*/ 2584450 w 2584450"/>
              <a:gd name="connsiteY2" fmla="*/ 0 h 957841"/>
              <a:gd name="connsiteX3" fmla="*/ 2584450 w 2584450"/>
              <a:gd name="connsiteY3" fmla="*/ 0 h 957841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902700"/>
              <a:gd name="connsiteX1" fmla="*/ 1555750 w 2584450"/>
              <a:gd name="connsiteY1" fmla="*/ 882650 h 902700"/>
              <a:gd name="connsiteX2" fmla="*/ 2584450 w 2584450"/>
              <a:gd name="connsiteY2" fmla="*/ 0 h 902700"/>
              <a:gd name="connsiteX3" fmla="*/ 2584450 w 2584450"/>
              <a:gd name="connsiteY3" fmla="*/ 0 h 902700"/>
              <a:gd name="connsiteX0" fmla="*/ 0 w 2584450"/>
              <a:gd name="connsiteY0" fmla="*/ 850900 h 883771"/>
              <a:gd name="connsiteX1" fmla="*/ 1555750 w 2584450"/>
              <a:gd name="connsiteY1" fmla="*/ 882650 h 883771"/>
              <a:gd name="connsiteX2" fmla="*/ 2584450 w 2584450"/>
              <a:gd name="connsiteY2" fmla="*/ 0 h 883771"/>
              <a:gd name="connsiteX3" fmla="*/ 2584450 w 2584450"/>
              <a:gd name="connsiteY3" fmla="*/ 0 h 883771"/>
              <a:gd name="connsiteX0" fmla="*/ 0 w 2584450"/>
              <a:gd name="connsiteY0" fmla="*/ 850900 h 882650"/>
              <a:gd name="connsiteX1" fmla="*/ 1555750 w 2584450"/>
              <a:gd name="connsiteY1" fmla="*/ 882650 h 882650"/>
              <a:gd name="connsiteX2" fmla="*/ 2584450 w 2584450"/>
              <a:gd name="connsiteY2" fmla="*/ 0 h 882650"/>
              <a:gd name="connsiteX3" fmla="*/ 2584450 w 2584450"/>
              <a:gd name="connsiteY3" fmla="*/ 0 h 882650"/>
              <a:gd name="connsiteX0" fmla="*/ 0 w 2616200"/>
              <a:gd name="connsiteY0" fmla="*/ 901700 h 901700"/>
              <a:gd name="connsiteX1" fmla="*/ 1587500 w 2616200"/>
              <a:gd name="connsiteY1" fmla="*/ 882650 h 901700"/>
              <a:gd name="connsiteX2" fmla="*/ 2616200 w 2616200"/>
              <a:gd name="connsiteY2" fmla="*/ 0 h 901700"/>
              <a:gd name="connsiteX3" fmla="*/ 2616200 w 2616200"/>
              <a:gd name="connsiteY3" fmla="*/ 0 h 9017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3" fmla="*/ 2609850 w 2609850"/>
              <a:gd name="connsiteY3" fmla="*/ 0 h 882650"/>
              <a:gd name="connsiteX0" fmla="*/ 0 w 2609850"/>
              <a:gd name="connsiteY0" fmla="*/ 1041400 h 1041400"/>
              <a:gd name="connsiteX1" fmla="*/ 1581150 w 2609850"/>
              <a:gd name="connsiteY1" fmla="*/ 1041400 h 1041400"/>
              <a:gd name="connsiteX2" fmla="*/ 2609850 w 2609850"/>
              <a:gd name="connsiteY2" fmla="*/ 158750 h 1041400"/>
              <a:gd name="connsiteX3" fmla="*/ 2247900 w 2609850"/>
              <a:gd name="connsiteY3" fmla="*/ 0 h 1041400"/>
              <a:gd name="connsiteX0" fmla="*/ 0 w 2609850"/>
              <a:gd name="connsiteY0" fmla="*/ 882650 h 882650"/>
              <a:gd name="connsiteX1" fmla="*/ 1581150 w 2609850"/>
              <a:gd name="connsiteY1" fmla="*/ 882650 h 882650"/>
              <a:gd name="connsiteX2" fmla="*/ 2609850 w 2609850"/>
              <a:gd name="connsiteY2" fmla="*/ 0 h 882650"/>
              <a:gd name="connsiteX0" fmla="*/ 0 w 2387600"/>
              <a:gd name="connsiteY0" fmla="*/ 984250 h 984250"/>
              <a:gd name="connsiteX1" fmla="*/ 1581150 w 2387600"/>
              <a:gd name="connsiteY1" fmla="*/ 984250 h 984250"/>
              <a:gd name="connsiteX2" fmla="*/ 2387600 w 2387600"/>
              <a:gd name="connsiteY2" fmla="*/ 0 h 984250"/>
              <a:gd name="connsiteX0" fmla="*/ 0 w 2559050"/>
              <a:gd name="connsiteY0" fmla="*/ 977900 h 977900"/>
              <a:gd name="connsiteX1" fmla="*/ 1581150 w 2559050"/>
              <a:gd name="connsiteY1" fmla="*/ 977900 h 977900"/>
              <a:gd name="connsiteX2" fmla="*/ 2559050 w 2559050"/>
              <a:gd name="connsiteY2" fmla="*/ 0 h 977900"/>
              <a:gd name="connsiteX0" fmla="*/ 0 w 2660650"/>
              <a:gd name="connsiteY0" fmla="*/ 1003300 h 1003300"/>
              <a:gd name="connsiteX1" fmla="*/ 1581150 w 2660650"/>
              <a:gd name="connsiteY1" fmla="*/ 1003300 h 1003300"/>
              <a:gd name="connsiteX2" fmla="*/ 2660650 w 2660650"/>
              <a:gd name="connsiteY2" fmla="*/ 0 h 1003300"/>
              <a:gd name="connsiteX0" fmla="*/ 0 w 2679700"/>
              <a:gd name="connsiteY0" fmla="*/ 1028700 h 1028700"/>
              <a:gd name="connsiteX1" fmla="*/ 1600200 w 2679700"/>
              <a:gd name="connsiteY1" fmla="*/ 1003300 h 1028700"/>
              <a:gd name="connsiteX2" fmla="*/ 2679700 w 2679700"/>
              <a:gd name="connsiteY2" fmla="*/ 0 h 1028700"/>
              <a:gd name="connsiteX0" fmla="*/ 0 w 2673350"/>
              <a:gd name="connsiteY0" fmla="*/ 1003300 h 1003300"/>
              <a:gd name="connsiteX1" fmla="*/ 1593850 w 2673350"/>
              <a:gd name="connsiteY1" fmla="*/ 1003300 h 1003300"/>
              <a:gd name="connsiteX2" fmla="*/ 2673350 w 2673350"/>
              <a:gd name="connsiteY2" fmla="*/ 0 h 1003300"/>
              <a:gd name="connsiteX0" fmla="*/ 0 w 1593850"/>
              <a:gd name="connsiteY0" fmla="*/ 0 h 0"/>
              <a:gd name="connsiteX1" fmla="*/ 1593850 w 1593850"/>
              <a:gd name="connsiteY1" fmla="*/ 0 h 0"/>
              <a:gd name="connsiteX0" fmla="*/ 0 w 7578"/>
              <a:gd name="connsiteY0" fmla="*/ 0 h 0"/>
              <a:gd name="connsiteX1" fmla="*/ 7578 w 7578"/>
              <a:gd name="connsiteY1" fmla="*/ 5080 h 0"/>
              <a:gd name="connsiteX0" fmla="*/ 0 w 10000"/>
              <a:gd name="connsiteY0" fmla="*/ 0 h 0"/>
              <a:gd name="connsiteX1" fmla="*/ 10000 w 10000"/>
              <a:gd name="connsiteY1" fmla="*/ -15240 h 0"/>
              <a:gd name="connsiteX0" fmla="*/ 0 w 9958"/>
              <a:gd name="connsiteY0" fmla="*/ 0 h 0"/>
              <a:gd name="connsiteX1" fmla="*/ 9958 w 9958"/>
              <a:gd name="connsiteY1" fmla="*/ 15240 h 0"/>
              <a:gd name="connsiteX0" fmla="*/ 0 w 9958"/>
              <a:gd name="connsiteY0" fmla="*/ 0 h 0"/>
              <a:gd name="connsiteX1" fmla="*/ 9958 w 9958"/>
              <a:gd name="connsiteY1" fmla="*/ -15240 h 0"/>
              <a:gd name="connsiteX0" fmla="*/ 0 w 10000"/>
              <a:gd name="connsiteY0" fmla="*/ 0 h 0"/>
              <a:gd name="connsiteX1" fmla="*/ 10000 w 10000"/>
              <a:gd name="connsiteY1" fmla="*/ 19050 h 0"/>
              <a:gd name="connsiteX0" fmla="*/ 0 w 10000"/>
              <a:gd name="connsiteY0" fmla="*/ 0 h 0"/>
              <a:gd name="connsiteX1" fmla="*/ 10000 w 10000"/>
              <a:gd name="connsiteY1" fmla="*/ -4763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>
                <a:moveTo>
                  <a:pt x="0" y="0"/>
                </a:moveTo>
                <a:lnTo>
                  <a:pt x="10000" y="-4763"/>
                </a:lnTo>
              </a:path>
            </a:pathLst>
          </a:custGeom>
          <a:noFill/>
          <a:ln w="28575" cap="rnd">
            <a:solidFill>
              <a:schemeClr val="tx1">
                <a:lumMod val="65000"/>
              </a:schemeClr>
            </a:solidFill>
            <a:round/>
            <a:headEnd type="oval"/>
            <a:tailEnd type="none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3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with a blue circle on it&#10;&#10;Description automatically generated">
            <a:extLst>
              <a:ext uri="{FF2B5EF4-FFF2-40B4-BE49-F238E27FC236}">
                <a16:creationId xmlns:a16="http://schemas.microsoft.com/office/drawing/2014/main" id="{590C9045-66B5-220C-36F7-B6E36208B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85" y="0"/>
            <a:ext cx="5143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19EA6-D2C7-AA82-372E-EAC7FD1BD4BD}"/>
              </a:ext>
            </a:extLst>
          </p:cNvPr>
          <p:cNvSpPr txBox="1"/>
          <p:nvPr/>
        </p:nvSpPr>
        <p:spPr>
          <a:xfrm>
            <a:off x="201891" y="323799"/>
            <a:ext cx="7701310" cy="129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5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Wearable Sleep &amp; Wake Assistant</a:t>
            </a:r>
          </a:p>
          <a:p>
            <a:r>
              <a:rPr lang="en-GB" dirty="0">
                <a:solidFill>
                  <a:schemeClr val="tx1"/>
                </a:solidFill>
              </a:rPr>
              <a:t>for Grown-Ups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5E152-BE92-EC87-F354-92B11019557F}"/>
              </a:ext>
            </a:extLst>
          </p:cNvPr>
          <p:cNvSpPr txBox="1"/>
          <p:nvPr/>
        </p:nvSpPr>
        <p:spPr>
          <a:xfrm>
            <a:off x="3201647" y="2705829"/>
            <a:ext cx="2311429" cy="72317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The </a:t>
            </a:r>
            <a:r>
              <a:rPr lang="en-GB" sz="1200" b="1" dirty="0"/>
              <a:t>Heartbeat Engine </a:t>
            </a:r>
            <a:r>
              <a:rPr lang="en-GB" sz="1200" dirty="0"/>
              <a:t>gently slows your heart rate, helping you </a:t>
            </a:r>
            <a:r>
              <a:rPr lang="en-GB" sz="1200" b="1" dirty="0"/>
              <a:t>fall asleep naturally </a:t>
            </a:r>
            <a:r>
              <a:rPr lang="en-GB" sz="1200" dirty="0"/>
              <a:t>at night.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4B9AC-6CDC-2301-F411-3798D3A59BEF}"/>
              </a:ext>
            </a:extLst>
          </p:cNvPr>
          <p:cNvSpPr txBox="1"/>
          <p:nvPr/>
        </p:nvSpPr>
        <p:spPr>
          <a:xfrm>
            <a:off x="3201647" y="3508471"/>
            <a:ext cx="2311429" cy="72317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It gently raises your heart rate each morning, giving you a </a:t>
            </a:r>
            <a:r>
              <a:rPr lang="en-GB" sz="1200" b="1" dirty="0"/>
              <a:t>natural energy boost</a:t>
            </a:r>
            <a:r>
              <a:rPr lang="en-GB" sz="1200" dirty="0"/>
              <a:t>—no more hitting snooze.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13" name="Graphic 12" descr="Moon and stars with solid fill">
            <a:extLst>
              <a:ext uri="{FF2B5EF4-FFF2-40B4-BE49-F238E27FC236}">
                <a16:creationId xmlns:a16="http://schemas.microsoft.com/office/drawing/2014/main" id="{44F1E898-321D-21E4-D507-98C8AA78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273" y="2875281"/>
            <a:ext cx="358140" cy="358140"/>
          </a:xfrm>
          <a:prstGeom prst="rect">
            <a:avLst/>
          </a:prstGeom>
        </p:spPr>
      </p:pic>
      <p:pic>
        <p:nvPicPr>
          <p:cNvPr id="15" name="Graphic 14" descr="Dim (Medium Sun) with solid fill">
            <a:extLst>
              <a:ext uri="{FF2B5EF4-FFF2-40B4-BE49-F238E27FC236}">
                <a16:creationId xmlns:a16="http://schemas.microsoft.com/office/drawing/2014/main" id="{D6D52637-236F-CAA3-B340-5A4D5BC3B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6343" y="3586481"/>
            <a:ext cx="508000" cy="50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5428D9-098A-961E-556D-4BA9A29AFF16}"/>
              </a:ext>
            </a:extLst>
          </p:cNvPr>
          <p:cNvSpPr txBox="1"/>
          <p:nvPr/>
        </p:nvSpPr>
        <p:spPr>
          <a:xfrm>
            <a:off x="3201646" y="4390583"/>
            <a:ext cx="2311429" cy="72317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The gentle haptic taps on your wrist are precisely tuned to be </a:t>
            </a:r>
            <a:r>
              <a:rPr lang="en-GB" sz="1200" b="1" dirty="0"/>
              <a:t>silent, soothing, and undetectable </a:t>
            </a:r>
            <a:r>
              <a:rPr lang="en-GB" sz="1200" dirty="0"/>
              <a:t>by others.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19" name="Graphic 18" descr="Mute speaker with solid fill">
            <a:extLst>
              <a:ext uri="{FF2B5EF4-FFF2-40B4-BE49-F238E27FC236}">
                <a16:creationId xmlns:a16="http://schemas.microsoft.com/office/drawing/2014/main" id="{7272C0DC-E475-EB42-77CE-69529419C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1273" y="4550237"/>
            <a:ext cx="403861" cy="4038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9863FC-C313-37BE-8613-6E1A7E33D57F}"/>
              </a:ext>
            </a:extLst>
          </p:cNvPr>
          <p:cNvSpPr txBox="1"/>
          <p:nvPr/>
        </p:nvSpPr>
        <p:spPr>
          <a:xfrm>
            <a:off x="3201645" y="5272695"/>
            <a:ext cx="2311429" cy="723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Our </a:t>
            </a:r>
            <a:r>
              <a:rPr lang="en-GB" sz="1200" b="1" dirty="0" err="1"/>
              <a:t>HeartSync</a:t>
            </a:r>
            <a:r>
              <a:rPr lang="en-GB" sz="1200" b="1" dirty="0"/>
              <a:t> technology </a:t>
            </a:r>
            <a:r>
              <a:rPr lang="en-GB" sz="1200" dirty="0"/>
              <a:t>is rigorously tested and reliably effective—</a:t>
            </a:r>
            <a:r>
              <a:rPr lang="en-GB" sz="1200" b="1" dirty="0"/>
              <a:t>it simply works</a:t>
            </a:r>
            <a:r>
              <a:rPr lang="en-GB" sz="1200" dirty="0"/>
              <a:t>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26" name="Graphic 25" descr="Clipboard Partially Crossed with solid fill">
            <a:extLst>
              <a:ext uri="{FF2B5EF4-FFF2-40B4-BE49-F238E27FC236}">
                <a16:creationId xmlns:a16="http://schemas.microsoft.com/office/drawing/2014/main" id="{3AA9A913-05AE-F242-F1EC-3421455449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3402" y="5339039"/>
            <a:ext cx="460941" cy="4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A19EA6-D2C7-AA82-372E-EAC7FD1BD4BD}"/>
              </a:ext>
            </a:extLst>
          </p:cNvPr>
          <p:cNvSpPr txBox="1"/>
          <p:nvPr/>
        </p:nvSpPr>
        <p:spPr>
          <a:xfrm>
            <a:off x="201891" y="323799"/>
            <a:ext cx="7701310" cy="129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5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Bed-Mounted Sleep Inducer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Babies</a:t>
            </a:r>
            <a:endParaRPr lang="en-US" sz="3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5E152-BE92-EC87-F354-92B11019557F}"/>
              </a:ext>
            </a:extLst>
          </p:cNvPr>
          <p:cNvSpPr txBox="1"/>
          <p:nvPr/>
        </p:nvSpPr>
        <p:spPr>
          <a:xfrm>
            <a:off x="2368527" y="2606577"/>
            <a:ext cx="2401593" cy="91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The </a:t>
            </a:r>
            <a:r>
              <a:rPr lang="en-GB" sz="1200" b="1" dirty="0"/>
              <a:t>Heartbeat Engine </a:t>
            </a:r>
            <a:r>
              <a:rPr lang="en-GB" sz="1200" dirty="0"/>
              <a:t>softly slows your baby’s heartbeat, helping them drift into natural, restful sleep—so you can finally </a:t>
            </a:r>
            <a:r>
              <a:rPr lang="en-GB" sz="1200" b="1" dirty="0"/>
              <a:t>say goodbye to sleepless nights</a:t>
            </a:r>
            <a:r>
              <a:rPr lang="en-GB" sz="1200" dirty="0"/>
              <a:t>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13" name="Graphic 12" descr="Moon and stars with solid fill">
            <a:extLst>
              <a:ext uri="{FF2B5EF4-FFF2-40B4-BE49-F238E27FC236}">
                <a16:creationId xmlns:a16="http://schemas.microsoft.com/office/drawing/2014/main" id="{44F1E898-321D-21E4-D507-98C8AA785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8153" y="2875281"/>
            <a:ext cx="358140" cy="3581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9863FC-C313-37BE-8613-6E1A7E33D57F}"/>
              </a:ext>
            </a:extLst>
          </p:cNvPr>
          <p:cNvSpPr txBox="1"/>
          <p:nvPr/>
        </p:nvSpPr>
        <p:spPr>
          <a:xfrm>
            <a:off x="2368525" y="4844509"/>
            <a:ext cx="2311429" cy="723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Our </a:t>
            </a:r>
            <a:r>
              <a:rPr lang="en-GB" sz="1200" b="1" dirty="0" err="1"/>
              <a:t>HeartSync</a:t>
            </a:r>
            <a:r>
              <a:rPr lang="en-GB" sz="1200" b="1" dirty="0"/>
              <a:t> technology </a:t>
            </a:r>
            <a:r>
              <a:rPr lang="en-GB" sz="1200" dirty="0"/>
              <a:t>is rigorously tested and reliably effective—</a:t>
            </a:r>
            <a:r>
              <a:rPr lang="en-GB" sz="1200" b="1" dirty="0"/>
              <a:t>it simply works</a:t>
            </a:r>
            <a:r>
              <a:rPr lang="en-GB" sz="1200" dirty="0"/>
              <a:t>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26" name="Graphic 25" descr="Clipboard Partially Crossed with solid fill">
            <a:extLst>
              <a:ext uri="{FF2B5EF4-FFF2-40B4-BE49-F238E27FC236}">
                <a16:creationId xmlns:a16="http://schemas.microsoft.com/office/drawing/2014/main" id="{3AA9A913-05AE-F242-F1EC-342145544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2805" y="4890229"/>
            <a:ext cx="460941" cy="460941"/>
          </a:xfrm>
          <a:prstGeom prst="rect">
            <a:avLst/>
          </a:prstGeom>
        </p:spPr>
      </p:pic>
      <p:pic>
        <p:nvPicPr>
          <p:cNvPr id="3" name="Graphic 2" descr="Paperclip with solid fill">
            <a:extLst>
              <a:ext uri="{FF2B5EF4-FFF2-40B4-BE49-F238E27FC236}">
                <a16:creationId xmlns:a16="http://schemas.microsoft.com/office/drawing/2014/main" id="{A257A07F-3F76-002A-315B-13C877AC7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76603">
            <a:off x="1909523" y="3909591"/>
            <a:ext cx="435400" cy="435400"/>
          </a:xfrm>
          <a:prstGeom prst="rect">
            <a:avLst/>
          </a:prstGeom>
        </p:spPr>
      </p:pic>
      <p:pic>
        <p:nvPicPr>
          <p:cNvPr id="6" name="Picture 5" descr="A wooden crib with white sheet&#10;&#10;Description automatically generated">
            <a:extLst>
              <a:ext uri="{FF2B5EF4-FFF2-40B4-BE49-F238E27FC236}">
                <a16:creationId xmlns:a16="http://schemas.microsoft.com/office/drawing/2014/main" id="{51B00784-98AD-CD20-B705-5F1299051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35" y="1752590"/>
            <a:ext cx="6534925" cy="5105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CFDD2-239D-4BA4-D071-40F230283A04}"/>
              </a:ext>
            </a:extLst>
          </p:cNvPr>
          <p:cNvSpPr txBox="1"/>
          <p:nvPr/>
        </p:nvSpPr>
        <p:spPr>
          <a:xfrm>
            <a:off x="2368524" y="3656265"/>
            <a:ext cx="2311429" cy="91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Easily attaches to any baby cot, gently transmitting calming heartbeats through the mattress.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62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tuffed dog with a coin in its stomach&#10;&#10;Description automatically generated">
            <a:extLst>
              <a:ext uri="{FF2B5EF4-FFF2-40B4-BE49-F238E27FC236}">
                <a16:creationId xmlns:a16="http://schemas.microsoft.com/office/drawing/2014/main" id="{4B26A4C5-9F28-C5BD-AFAC-83165F05D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88" y="763270"/>
            <a:ext cx="11704344" cy="6583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CB4476-E71A-223A-8B3B-86ECA388CA26}"/>
              </a:ext>
            </a:extLst>
          </p:cNvPr>
          <p:cNvSpPr txBox="1"/>
          <p:nvPr/>
        </p:nvSpPr>
        <p:spPr>
          <a:xfrm>
            <a:off x="201891" y="-128321"/>
            <a:ext cx="7701310" cy="12967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5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Plush Toy with realistic heartbeat</a:t>
            </a:r>
            <a:endParaRPr lang="en-US" sz="3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7FCAE-3229-93CE-1A88-7DEAD453169F}"/>
              </a:ext>
            </a:extLst>
          </p:cNvPr>
          <p:cNvSpPr txBox="1"/>
          <p:nvPr/>
        </p:nvSpPr>
        <p:spPr>
          <a:xfrm>
            <a:off x="2368527" y="2530377"/>
            <a:ext cx="2828313" cy="91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Our </a:t>
            </a:r>
            <a:r>
              <a:rPr lang="en-GB" sz="1200" b="1" dirty="0"/>
              <a:t>Heartbeat Engine </a:t>
            </a:r>
            <a:r>
              <a:rPr lang="en-GB" sz="1200" dirty="0"/>
              <a:t>gives plush toys realistic heartbeats—not artificial sounds from loudspeakers, but gentle, rhythmic beats you and your child can </a:t>
            </a:r>
            <a:r>
              <a:rPr lang="en-GB" sz="1200" b="1" dirty="0"/>
              <a:t>truly feel</a:t>
            </a:r>
            <a:r>
              <a:rPr lang="en-GB" sz="1200" dirty="0"/>
              <a:t>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43C0E-970B-923A-02E7-855F4261B76D}"/>
              </a:ext>
            </a:extLst>
          </p:cNvPr>
          <p:cNvSpPr txBox="1"/>
          <p:nvPr/>
        </p:nvSpPr>
        <p:spPr>
          <a:xfrm>
            <a:off x="2368527" y="3675745"/>
            <a:ext cx="2828313" cy="911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200" dirty="0"/>
              <a:t>Thanks to our precisely tuned </a:t>
            </a:r>
            <a:r>
              <a:rPr lang="en-GB" sz="1200" b="1" dirty="0" err="1"/>
              <a:t>HeartSync</a:t>
            </a:r>
            <a:r>
              <a:rPr lang="en-GB" sz="1200" b="1" dirty="0"/>
              <a:t> technology</a:t>
            </a:r>
            <a:r>
              <a:rPr lang="en-GB" sz="1200" dirty="0"/>
              <a:t>, cuddling the plushie gently lowers your heart rate, delivering </a:t>
            </a:r>
            <a:r>
              <a:rPr lang="en-GB" sz="1200" b="1" dirty="0"/>
              <a:t>proven calming effects</a:t>
            </a:r>
            <a:r>
              <a:rPr lang="en-GB" sz="1200" dirty="0"/>
              <a:t>.</a:t>
            </a:r>
            <a:endParaRPr lang="en-US" sz="1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Heart with pulse with solid fill">
            <a:extLst>
              <a:ext uri="{FF2B5EF4-FFF2-40B4-BE49-F238E27FC236}">
                <a16:creationId xmlns:a16="http://schemas.microsoft.com/office/drawing/2014/main" id="{BAF4E2E3-E13D-2A3B-A77E-7A245FE3A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3063" y="2811867"/>
            <a:ext cx="477520" cy="477520"/>
          </a:xfrm>
          <a:prstGeom prst="rect">
            <a:avLst/>
          </a:prstGeom>
        </p:spPr>
      </p:pic>
      <p:pic>
        <p:nvPicPr>
          <p:cNvPr id="9" name="Graphic 8" descr="Tea with solid fill">
            <a:extLst>
              <a:ext uri="{FF2B5EF4-FFF2-40B4-BE49-F238E27FC236}">
                <a16:creationId xmlns:a16="http://schemas.microsoft.com/office/drawing/2014/main" id="{87BFAADF-DB15-CBAF-E220-2E0F8D773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1007" y="3942080"/>
            <a:ext cx="477520" cy="4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53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250</Words>
  <Application>Microsoft Office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Neue Haas Grotesk Text Pro</vt:lpstr>
      <vt:lpstr>VanillaVTI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Xin</dc:creator>
  <cp:lastModifiedBy>Zhou, Xin</cp:lastModifiedBy>
  <cp:revision>5</cp:revision>
  <dcterms:created xsi:type="dcterms:W3CDTF">2025-03-24T11:32:45Z</dcterms:created>
  <dcterms:modified xsi:type="dcterms:W3CDTF">2025-03-24T16:24:07Z</dcterms:modified>
</cp:coreProperties>
</file>